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audio10.wav" ContentType="audio/wav"/>
  <Override PartName="/ppt/media/audio2.wav" ContentType="audio/wav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7" r:id="rId4"/>
    <p:sldId id="260" r:id="rId5"/>
    <p:sldId id="258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1" r:id="rId16"/>
    <p:sldId id="270" r:id="rId1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4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A6F95C2-05B1-4F50-9E50-F92455157F6A}" type="datetimeFigureOut">
              <a:rPr lang="fa-IR" smtClean="0"/>
              <a:pPr/>
              <a:t>25/09/1441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151158E-1050-4121-9F68-9EE8ECC4973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6402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71A26-7710-4F1A-8460-389A08758838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90061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D001A-EF24-4CD4-8BAF-F35642C8CF37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97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66BBD-B4E9-4B59-AB30-1515FDEA0F48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20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EDCF-2C69-4E82-8AC6-9F2FB63E346A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226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A82E6-C10E-4B6A-9D24-7A2A756137A8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726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FAD9C-9129-4DB0-86CD-5D45C52BF34C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672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04EBC-85AC-4630-9F38-9E3313F4EFE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187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D912F-77B7-425F-8E2C-B752D7EDE60A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39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86550-7DF1-4085-AAF6-9626F2FB821E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187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CFA51-CC84-4B4C-993A-4611832CC25A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904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684E0-0141-4CCB-93CB-A007062F52DB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6903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5BEE-4CAF-418B-BA3D-46B124E1856D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392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" name="bomb.wav"/>
          </p:stSnd>
        </p:sndAc>
      </p:transition>
    </mc:Choice>
    <mc:Fallback xmlns="">
      <p:transition spd="slow" advClick="0" advTm="3000">
        <p:sndAc>
          <p:stSnd>
            <p:snd r:embed="rId3" name="bomb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42D19-3069-44E6-BA74-C19DD4113E48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40A2B-783E-48CF-A899-0C3B1B334E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599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sndAc>
          <p:stSnd>
            <p:snd r:embed="rId13" name="bomb.wav"/>
          </p:stSnd>
        </p:sndAc>
      </p:transition>
    </mc:Choice>
    <mc:Fallback xmlns="">
      <p:transition spd="slow" advClick="0" advTm="3000">
        <p:sndAc>
          <p:stSnd>
            <p:snd r:embed="rId14" name="bomb.wav"/>
          </p:stSnd>
        </p:sndAc>
      </p:transition>
    </mc:Fallback>
  </mc:AlternateContent>
  <p:hf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audio" Target="../media/audio2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276" y="526202"/>
            <a:ext cx="11842124" cy="588112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 smtClean="0">
                <a:cs typeface="B Yagut" panose="00000400000000000000" pitchFamily="2" charset="-78"/>
              </a:rPr>
              <a:t>بهداشت دهان و دندان</a:t>
            </a:r>
            <a:r>
              <a:rPr lang="fa-IR" sz="3200" dirty="0">
                <a:cs typeface="B Yagut" panose="00000400000000000000" pitchFamily="2" charset="-78"/>
              </a:rPr>
              <a:t/>
            </a:r>
            <a:br>
              <a:rPr lang="fa-IR" sz="3200" dirty="0">
                <a:cs typeface="B Yagut" panose="00000400000000000000" pitchFamily="2" charset="-78"/>
              </a:rPr>
            </a:br>
            <a:r>
              <a:rPr lang="fa-IR" sz="3200" dirty="0" smtClean="0">
                <a:cs typeface="B Yagut" panose="00000400000000000000" pitchFamily="2" charset="-78"/>
              </a:rPr>
              <a:t/>
            </a:r>
            <a:br>
              <a:rPr lang="fa-IR" sz="3200" dirty="0" smtClean="0">
                <a:cs typeface="B Yagut" panose="00000400000000000000" pitchFamily="2" charset="-78"/>
              </a:rPr>
            </a:br>
            <a:r>
              <a:rPr lang="fa-IR" sz="3200" dirty="0" smtClean="0">
                <a:cs typeface="B Yagut" panose="00000400000000000000" pitchFamily="2" charset="-78"/>
              </a:rPr>
              <a:t>آشنایی با استراتژی ها و خدمات پیشگیری و کنترل بیماری های دهان و دندان در کشور براساس دستورالعمل </a:t>
            </a:r>
            <a:r>
              <a:rPr lang="fa-IR" sz="3200" dirty="0">
                <a:cs typeface="B Yagut" panose="00000400000000000000" pitchFamily="2" charset="-78"/>
              </a:rPr>
              <a:t>همعاونت بهداشتای</a:t>
            </a:r>
            <a:r>
              <a:rPr lang="fa-IR" sz="3200" dirty="0" smtClean="0">
                <a:cs typeface="B Yagut" panose="00000400000000000000" pitchFamily="2" charset="-78"/>
              </a:rPr>
              <a:t/>
            </a:r>
            <a:br>
              <a:rPr lang="fa-IR" sz="3200" dirty="0" smtClean="0">
                <a:cs typeface="B Yagut" panose="00000400000000000000" pitchFamily="2" charset="-78"/>
              </a:rPr>
            </a:br>
            <a:endParaRPr lang="fa-IR" sz="3200" dirty="0">
              <a:cs typeface="B Yagut" panose="00000400000000000000" pitchFamily="2" charset="-78"/>
            </a:endParaRPr>
          </a:p>
        </p:txBody>
      </p:sp>
      <p:pic>
        <p:nvPicPr>
          <p:cNvPr id="3" name="۲۰۲۰۰۵۰۶_۱۸۰۳۴۱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53800" y="6102531"/>
            <a:ext cx="609600" cy="609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757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9958">
        <p:sndAc>
          <p:stSnd>
            <p:snd r:embed="rId4" name="bomb.wav"/>
          </p:stSnd>
        </p:sndAc>
      </p:transition>
    </mc:Choice>
    <mc:Fallback xmlns="">
      <p:transition spd="slow" advClick="0" advTm="19958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16887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بخش :آموزش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695" y="1825625"/>
            <a:ext cx="10889105" cy="469509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هدف اصلی این بخش تغییر الگوهای رفتاری کودکان و ایجاد انگیزه جهت رعایت اصول بهداشت دهان و دندان است. در این راستا  بهورزان و مراقبین سلامت به آموزش دانش آموزان و والدین آنان می پردازند.همچنین جهت سهولت کار وسایل کمک آموزشی تهیه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 و توزیع گردیده است.</a:t>
            </a:r>
            <a:endParaRPr lang="fa-IR" dirty="0">
              <a:cs typeface="B Yagut"/>
            </a:endParaRPr>
          </a:p>
        </p:txBody>
      </p:sp>
      <p:pic>
        <p:nvPicPr>
          <p:cNvPr id="3074" name="Picture 2" descr="C:\Users\pardisco\Links\images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760" y="4297679"/>
            <a:ext cx="2914650" cy="1879283"/>
          </a:xfrm>
          <a:prstGeom prst="rect">
            <a:avLst/>
          </a:prstGeom>
          <a:noFill/>
        </p:spPr>
      </p:pic>
      <p:pic>
        <p:nvPicPr>
          <p:cNvPr id="5" name="۲۰۲۰۰۵۰۶_۱۸۳۷۰۷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53800" y="6176962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9876">
        <p:sndAc>
          <p:stSnd>
            <p:snd r:embed="rId4" name="bomb.wav"/>
          </p:stSnd>
        </p:sndAc>
      </p:transition>
    </mc:Choice>
    <mc:Fallback xmlns="">
      <p:transition spd="slow" advClick="0" advTm="29876">
        <p:sndAc>
          <p:stSnd>
            <p:snd r:embed="rId7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8368" objId="5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بخش :پیشگیری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293" y="1495922"/>
            <a:ext cx="11469086" cy="50429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latin typeface="B Yagut"/>
                <a:cs typeface="B Yagut"/>
              </a:rPr>
              <a:t>مؤثر ترین روش جهت کاهش پوسیدگی استفاده از فلوراید به صورت سیستمیک و موضعی می باشد.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>
                <a:latin typeface="B Yagut"/>
                <a:cs typeface="B Yagut"/>
              </a:rPr>
              <a:t>یکی از این </a:t>
            </a:r>
            <a:r>
              <a:rPr lang="fa-IR" dirty="0">
                <a:latin typeface="B Yagut"/>
                <a:cs typeface="B Yagut"/>
              </a:rPr>
              <a:t>روشهاي </a:t>
            </a:r>
            <a:r>
              <a:rPr lang="fa-IR" dirty="0" smtClean="0">
                <a:latin typeface="B Yagut"/>
                <a:cs typeface="B Yagut"/>
              </a:rPr>
              <a:t>کاربردی جهت </a:t>
            </a:r>
            <a:r>
              <a:rPr lang="fa-IR" dirty="0">
                <a:latin typeface="B Yagut"/>
                <a:cs typeface="B Yagut"/>
              </a:rPr>
              <a:t>کاهش پوسیدگی </a:t>
            </a:r>
            <a:r>
              <a:rPr lang="fa-IR" dirty="0" smtClean="0">
                <a:latin typeface="B Yagut"/>
                <a:cs typeface="B Yagut"/>
              </a:rPr>
              <a:t>انجام وارنیش فلوراید برای دانش آموزان مقطع ابتدایی می باشد که بهورزان به عنوان مجري این برنامه در مدارس روستایی می باشند</a:t>
            </a:r>
            <a:r>
              <a:rPr lang="fa-IR" dirty="0" smtClean="0">
                <a:latin typeface="B Yagut"/>
              </a:rPr>
              <a:t>.</a:t>
            </a:r>
            <a:endParaRPr lang="fa-IR" dirty="0">
              <a:latin typeface="B Yagut"/>
            </a:endParaRPr>
          </a:p>
        </p:txBody>
      </p:sp>
      <p:pic>
        <p:nvPicPr>
          <p:cNvPr id="1026" name="Picture 2" descr="C:\Users\pardisco\Links\download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548" y="4661940"/>
            <a:ext cx="3155012" cy="1649959"/>
          </a:xfrm>
          <a:prstGeom prst="rect">
            <a:avLst/>
          </a:prstGeom>
          <a:noFill/>
        </p:spPr>
      </p:pic>
      <p:pic>
        <p:nvPicPr>
          <p:cNvPr id="5" name="۲۰۲۰۰۵۰۶_۱۸۳۸۲۹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193976" y="560070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5498">
        <p:sndAc>
          <p:stSnd>
            <p:snd r:embed="rId4" name="bomb.wav"/>
          </p:stSnd>
        </p:sndAc>
      </p:transition>
    </mc:Choice>
    <mc:Fallback xmlns="">
      <p:transition spd="slow" advClick="0" advTm="25498">
        <p:sndAc>
          <p:stSnd>
            <p:snd r:embed="rId7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24999" objId="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بخش :درمان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در راستای این برنامه مراکز خدمات جامع سلامت دارای واحد دندانپزشکی،جهت ارائه خدمات برساژ، جرم گیري ، فیشورسیلنت،ترمیم و کشیدن دندانهاي عفونی غیر قابل نگهداری تجهیز شده و با تعرفه گروه هدف به دانش آموزان تحت پوشش خدمات ارائه می نمایند.</a:t>
            </a:r>
            <a:endParaRPr lang="fa-IR" dirty="0">
              <a:cs typeface="B Yagut"/>
            </a:endParaRPr>
          </a:p>
        </p:txBody>
      </p:sp>
      <p:pic>
        <p:nvPicPr>
          <p:cNvPr id="2050" name="Picture 2" descr="C:\Users\pardisco\Links\download (3).jpg"/>
          <p:cNvPicPr>
            <a:picLocks noChangeAspect="1" noChangeArrowheads="1"/>
          </p:cNvPicPr>
          <p:nvPr/>
        </p:nvPicPr>
        <p:blipFill>
          <a:blip r:embed="rId5" cstate="print"/>
          <a:srcRect r="-1920" b="12018"/>
          <a:stretch>
            <a:fillRect/>
          </a:stretch>
        </p:blipFill>
        <p:spPr bwMode="auto">
          <a:xfrm>
            <a:off x="1978702" y="4001294"/>
            <a:ext cx="3477717" cy="2053651"/>
          </a:xfrm>
          <a:prstGeom prst="rect">
            <a:avLst/>
          </a:prstGeom>
          <a:noFill/>
        </p:spPr>
      </p:pic>
      <p:pic>
        <p:nvPicPr>
          <p:cNvPr id="5" name="۲۰۲۰۰۵۰۶_۱۸۴۰۱۳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53800" y="552328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12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5133">
        <p:sndAc>
          <p:stSnd>
            <p:snd r:embed="rId4" name="bomb.wav"/>
          </p:stSnd>
        </p:sndAc>
      </p:transition>
    </mc:Choice>
    <mc:Fallback xmlns="">
      <p:transition spd="slow" advClick="0" advTm="25133">
        <p:sndAc>
          <p:stSnd>
            <p:snd r:embed="rId7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4737" objId="5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خلاصه مطالب و </a:t>
            </a:r>
            <a:r>
              <a:rPr lang="fa-IR" sz="4000" smtClean="0">
                <a:cs typeface="B Yagut"/>
              </a:rPr>
              <a:t>نتیجه گیری: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85" y="1825624"/>
            <a:ext cx="11332563" cy="4620145"/>
          </a:xfrm>
        </p:spPr>
        <p:txBody>
          <a:bodyPr>
            <a:normAutofit/>
          </a:bodyPr>
          <a:lstStyle/>
          <a:p>
            <a:pPr algn="just">
              <a:lnSpc>
                <a:spcPct val="170000"/>
              </a:lnSpc>
              <a:buNone/>
            </a:pPr>
            <a:r>
              <a:rPr lang="fa-IR" dirty="0" smtClean="0">
                <a:cs typeface="B Yagut"/>
              </a:rPr>
              <a:t>خدمات سلامت دهان و دندان در سطح یک و دو ارائه می شود.</a:t>
            </a:r>
          </a:p>
          <a:p>
            <a:pPr algn="just">
              <a:lnSpc>
                <a:spcPct val="170000"/>
              </a:lnSpc>
              <a:buNone/>
            </a:pPr>
            <a:r>
              <a:rPr lang="fa-IR" dirty="0" smtClean="0">
                <a:cs typeface="B Yagut"/>
              </a:rPr>
              <a:t>با توجه به این که اگر اقدامات پیشگیری و همچنین گسترش خدمات بهداشت دهان و دندان و آموزش در سطح کشور صورت نگیرد ، دولت و جامعه ناگزیر از قبول هزینه هاي بسیار گزاف تأمين مواد، تجهیزات، نيروي انساني و درمان هاي گران قیمت دندانپزشكي خواهند بود.بنابراین آشنایی با استراتژی های بهداشت دهان و دندان در امر پیشگیری اهمیت به سزایی خواهد داشت.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/>
          </a:p>
        </p:txBody>
      </p:sp>
      <p:pic>
        <p:nvPicPr>
          <p:cNvPr id="5" name="۲۰۲۰۰۵۰۶_۱۸۴۴۲۱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53800" y="6176963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1034">
        <p:sndAc>
          <p:stSnd>
            <p:snd r:embed="rId4" name="bomb.wav"/>
          </p:stSnd>
        </p:sndAc>
      </p:transition>
    </mc:Choice>
    <mc:Fallback xmlns="">
      <p:transition spd="slow" advClick="0" advTm="41034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40368" objId="5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/>
              </a:rPr>
              <a:t>پرسش و تمرین: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1.وظایف بهورزان را در ارتباط با بهداشت دهان و دندان در </a:t>
            </a:r>
            <a:r>
              <a:rPr lang="en-US" dirty="0" smtClean="0">
                <a:cs typeface="B Yagut"/>
              </a:rPr>
              <a:t>PHC</a:t>
            </a:r>
            <a:r>
              <a:rPr lang="fa-IR" dirty="0" smtClean="0">
                <a:cs typeface="B Yagut"/>
              </a:rPr>
              <a:t>شرح دهید.</a:t>
            </a:r>
          </a:p>
          <a:p>
            <a:pPr>
              <a:lnSpc>
                <a:spcPct val="150000"/>
              </a:lnSpc>
              <a:buNone/>
            </a:pPr>
            <a:r>
              <a:rPr lang="fa-IR" dirty="0" smtClean="0">
                <a:cs typeface="B Yagut"/>
              </a:rPr>
              <a:t>2.برنامه كشوري سلامت دهان و دندان دانش آموزان دوره ابتدایي را بیان نمایید.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899">
        <p:sndAc>
          <p:stSnd>
            <p:snd r:embed="rId2" name="bomb.wav"/>
          </p:stSnd>
        </p:sndAc>
      </p:transition>
    </mc:Choice>
    <mc:Fallback xmlns="">
      <p:transition spd="slow" advClick="0" advTm="5899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فهرست منابع: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>
              <a:cs typeface="B Yagut" panose="00000400000000000000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 Yagut" panose="00000400000000000000"/>
              </a:rPr>
              <a:t>سلامت دهان و دندان ویژه بهداشت دهان و دندان سال84</a:t>
            </a:r>
            <a:endParaRPr lang="fa-IR" dirty="0">
              <a:cs typeface="B Yagut" panose="0000040000000000000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114E-5ADD-4BFF-A248-D97E16B4CFB6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7040486"/>
      </p:ext>
    </p:extLst>
  </p:cSld>
  <p:clrMapOvr>
    <a:masterClrMapping/>
  </p:clrMapOvr>
  <p:transition spd="slow" advClick="0" advTm="3337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7582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800" dirty="0" smtClean="0">
                <a:cs typeface="B Yagut"/>
              </a:rPr>
              <a:t>لطفا نظرات و پیشنهادات خود پیرامون این بسته آموزشی را به آدرس ذیل ارسال کنید.</a:t>
            </a:r>
            <a:br>
              <a:rPr lang="fa-IR" sz="2800" dirty="0" smtClean="0">
                <a:cs typeface="B Yagut"/>
              </a:rPr>
            </a:br>
            <a:r>
              <a:rPr lang="fa-IR" sz="2800" dirty="0" smtClean="0">
                <a:cs typeface="B Yagut"/>
              </a:rPr>
              <a:t/>
            </a:r>
            <a:br>
              <a:rPr lang="fa-IR" sz="2800" dirty="0" smtClean="0">
                <a:cs typeface="B Yagut"/>
              </a:rPr>
            </a:br>
            <a:r>
              <a:rPr lang="fa-IR" sz="2800" dirty="0" smtClean="0">
                <a:cs typeface="B Yagut"/>
              </a:rPr>
              <a:t>دانشگاه علوم پزشکی و خدمات بهداشتی درمانی زنجان</a:t>
            </a:r>
            <a:br>
              <a:rPr lang="fa-IR" sz="2800" dirty="0" smtClean="0">
                <a:cs typeface="B Yagut"/>
              </a:rPr>
            </a:br>
            <a:r>
              <a:rPr lang="fa-IR" sz="2800" dirty="0" smtClean="0">
                <a:cs typeface="B Yagut"/>
              </a:rPr>
              <a:t>یا</a:t>
            </a:r>
            <a:br>
              <a:rPr lang="fa-IR" sz="2800" dirty="0" smtClean="0">
                <a:cs typeface="B Yagut"/>
              </a:rPr>
            </a:br>
            <a:r>
              <a:rPr lang="fa-IR" sz="2800" dirty="0" smtClean="0">
                <a:cs typeface="B Yagut"/>
              </a:rPr>
              <a:t>پست الکترونیک </a:t>
            </a:r>
            <a:r>
              <a:rPr lang="en-US" sz="2800" dirty="0" smtClean="0">
                <a:cs typeface="B Yagut" panose="00000400000000000000" pitchFamily="2" charset="-78"/>
              </a:rPr>
              <a:t>mahneshanf@gmail.com</a:t>
            </a:r>
            <a:r>
              <a:rPr lang="en-US" sz="2800" dirty="0" smtClean="0">
                <a:cs typeface="B Yagut"/>
              </a:rPr>
              <a:t> </a:t>
            </a:r>
            <a:r>
              <a:rPr lang="fa-IR" sz="3600" dirty="0" smtClean="0">
                <a:cs typeface="B Yagut" pitchFamily="2" charset="-78"/>
              </a:rPr>
              <a:t/>
            </a:r>
            <a:br>
              <a:rPr lang="fa-IR" sz="3600" dirty="0" smtClean="0">
                <a:cs typeface="B Yagut" pitchFamily="2" charset="-78"/>
              </a:rPr>
            </a:br>
            <a:endParaRPr lang="fa-IR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3114E-5ADD-4BFF-A248-D97E16B4CFB6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6905506"/>
      </p:ext>
    </p:extLst>
  </p:cSld>
  <p:clrMapOvr>
    <a:masterClrMapping/>
  </p:clrMapOvr>
  <p:transition spd="slow" advClick="0" advTm="6513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594575" y="1524226"/>
            <a:ext cx="5156915" cy="4868214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مشخصات مدرس:</a:t>
            </a:r>
          </a:p>
          <a:p>
            <a:pPr lvl="0"/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تصویر </a:t>
            </a: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پرسنلی مدرس:</a:t>
            </a:r>
          </a:p>
          <a:p>
            <a:pPr marL="0" lvl="0" indent="0">
              <a:lnSpc>
                <a:spcPct val="170000"/>
              </a:lnSpc>
              <a:buNone/>
            </a:pPr>
            <a:endParaRPr lang="fa-IR" sz="2900" dirty="0">
              <a:solidFill>
                <a:prstClr val="black"/>
              </a:solidFill>
              <a:cs typeface="B Yagut" panose="00000400000000000000"/>
            </a:endParaRPr>
          </a:p>
          <a:p>
            <a:pPr lvl="0">
              <a:lnSpc>
                <a:spcPct val="170000"/>
              </a:lnSpc>
            </a:pP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نام و نام خانوادگی مدرس</a:t>
            </a: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: فاطمه </a:t>
            </a: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ملکی</a:t>
            </a:r>
          </a:p>
          <a:p>
            <a:pPr lvl="0">
              <a:lnSpc>
                <a:spcPct val="170000"/>
              </a:lnSpc>
            </a:pP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مدرک تحصیلی</a:t>
            </a: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: کارشناسی </a:t>
            </a: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بهداشت عمومی</a:t>
            </a:r>
          </a:p>
          <a:p>
            <a:pPr lvl="0">
              <a:lnSpc>
                <a:spcPct val="170000"/>
              </a:lnSpc>
            </a:pP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موقعیت اشتغال سازمانی </a:t>
            </a: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مدرس:مربی </a:t>
            </a:r>
          </a:p>
          <a:p>
            <a:pPr marL="0" lvl="0" indent="0">
              <a:lnSpc>
                <a:spcPct val="170000"/>
              </a:lnSpc>
              <a:buNone/>
            </a:pP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مر </a:t>
            </a: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کز آموزش بهورزی </a:t>
            </a:r>
            <a:r>
              <a:rPr lang="fa-IR" sz="2900" dirty="0" smtClean="0">
                <a:solidFill>
                  <a:prstClr val="black"/>
                </a:solidFill>
                <a:cs typeface="B Yagut" panose="00000400000000000000"/>
              </a:rPr>
              <a:t>شهرستان ماهنشان،دانشگاه </a:t>
            </a:r>
            <a:r>
              <a:rPr lang="fa-IR" sz="2900" dirty="0">
                <a:solidFill>
                  <a:prstClr val="black"/>
                </a:solidFill>
                <a:cs typeface="B Yagut" panose="00000400000000000000"/>
              </a:rPr>
              <a:t>علوم پزشکی زنجان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6192982" y="1584101"/>
            <a:ext cx="5160818" cy="4592862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lvl="0">
              <a:lnSpc>
                <a:spcPct val="170000"/>
              </a:lnSpc>
              <a:buNone/>
            </a:pP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مشخصات بسته آموزشی:</a:t>
            </a:r>
          </a:p>
          <a:p>
            <a:pPr lvl="0">
              <a:lnSpc>
                <a:spcPct val="170000"/>
              </a:lnSpc>
            </a:pP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حیطه درس: بهداشت دهان و دندان</a:t>
            </a:r>
          </a:p>
          <a:p>
            <a:pPr lvl="0">
              <a:lnSpc>
                <a:spcPct val="170000"/>
              </a:lnSpc>
            </a:pP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تاریخ:99/2/27</a:t>
            </a:r>
          </a:p>
          <a:p>
            <a:pPr lvl="0">
              <a:lnSpc>
                <a:spcPct val="170000"/>
              </a:lnSpc>
            </a:pP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نوبت تهیه: 1</a:t>
            </a:r>
          </a:p>
          <a:p>
            <a:pPr lvl="0">
              <a:lnSpc>
                <a:spcPct val="170000"/>
              </a:lnSpc>
            </a:pP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نام فایل</a:t>
            </a:r>
            <a:r>
              <a:rPr lang="fa-IR" sz="2900" dirty="0" smtClean="0">
                <a:solidFill>
                  <a:prstClr val="black"/>
                </a:solidFill>
                <a:cs typeface="B Yagut" pitchFamily="2" charset="-78"/>
              </a:rPr>
              <a:t>:</a:t>
            </a:r>
          </a:p>
          <a:p>
            <a:pPr marL="0" lvl="0" indent="0" algn="l">
              <a:lnSpc>
                <a:spcPct val="170000"/>
              </a:lnSpc>
              <a:buNone/>
            </a:pPr>
            <a:r>
              <a:rPr lang="en-US" sz="2700" dirty="0" smtClean="0">
                <a:solidFill>
                  <a:prstClr val="black"/>
                </a:solidFill>
                <a:cs typeface="B Yagut" pitchFamily="2" charset="-78"/>
              </a:rPr>
              <a:t>DH-ashenayi-ba-asteratejiha-va-khadamate-pishgiri-va-contorole-bimarihaye-dahan-va-dandan-dar-keshvar-bar-asase-dasturolamalhaye-moavenate-behdasht-edi2</a:t>
            </a:r>
            <a:endParaRPr lang="fa-IR" sz="2500" dirty="0">
              <a:solidFill>
                <a:prstClr val="black"/>
              </a:solidFill>
              <a:cs typeface="B Yagut" pitchFamily="2" charset="-7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44880" y="381000"/>
            <a:ext cx="10408920" cy="1325880"/>
          </a:xfr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مشخصات سند </a:t>
            </a:r>
            <a:endParaRPr lang="fa-IR" sz="4000" dirty="0">
              <a:cs typeface="B Yagut" panose="00000400000000000000" pitchFamily="2" charset="-78"/>
            </a:endParaRPr>
          </a:p>
        </p:txBody>
      </p:sp>
      <p:pic>
        <p:nvPicPr>
          <p:cNvPr id="5" name="Picture 3" descr="F:\عکس\New Folder\1\Untitled-Scanned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599975"/>
            <a:ext cx="1060450" cy="1250131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6D98-0577-4664-83F4-5DCA2E7C8EA9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3" name="۲۰۲۰۰۵۰۶_۱۸۰۴۵۲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049000" y="5567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1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3371">
        <p:sndAc>
          <p:stSnd>
            <p:snd r:embed="rId5" name="bomb.wav"/>
          </p:stSnd>
        </p:sndAc>
      </p:transition>
    </mc:Choice>
    <mc:Fallback xmlns="">
      <p:transition spd="slow" advClick="0" advTm="13371">
        <p:sndAc>
          <p:stSnd>
            <p:snd r:embed="rId8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13361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اهداف آموزشی: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پس از پایان این جلسه انتظار می رود فراگیر بتواند: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وظایف بهورزان را در ارتباط با بهداشت دهان و دندان در </a:t>
            </a:r>
            <a:r>
              <a:rPr lang="en-US" sz="2500" dirty="0" smtClean="0">
                <a:cs typeface="B Yagut"/>
              </a:rPr>
              <a:t>PHC</a:t>
            </a:r>
            <a:r>
              <a:rPr lang="fa-IR" sz="2500" dirty="0" smtClean="0">
                <a:cs typeface="B Yagut"/>
              </a:rPr>
              <a:t> شرح دهد.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برنامه كشوري سلامت دهان و دندان دانش آموزان دوره ابتدایي را بیان نماید.</a:t>
            </a:r>
          </a:p>
          <a:p>
            <a:pPr>
              <a:lnSpc>
                <a:spcPct val="150000"/>
              </a:lnSpc>
              <a:buNone/>
            </a:pPr>
            <a:endParaRPr lang="fa-IR" sz="2500" dirty="0" smtClean="0">
              <a:cs typeface="B Yagu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500" dirty="0">
              <a:cs typeface="B Yagut"/>
            </a:endParaRPr>
          </a:p>
        </p:txBody>
      </p:sp>
      <p:pic>
        <p:nvPicPr>
          <p:cNvPr id="5" name="۲۰۲۰۰۵۰۶_۱۸۰۵۱۶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244384" y="570230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269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980">
        <p:sndAc>
          <p:stSnd>
            <p:snd r:embed="rId4" name="bomb.wav"/>
          </p:stSnd>
        </p:sndAc>
      </p:transition>
    </mc:Choice>
    <mc:Fallback xmlns="">
      <p:transition spd="slow" advClick="0" advTm="20980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0980" objId="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فهرست عناوین: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/>
              </a:rPr>
              <a:t>مقدمه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/>
              </a:rPr>
              <a:t>سطوح ارائه خدمات بهداشت دهان و دندان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/>
              </a:rPr>
              <a:t>وظایف بهورزان را در ارتباط با  برنامه سلامت دهان و دندان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 smtClean="0">
                <a:cs typeface="B Yagut"/>
              </a:rPr>
              <a:t>برنامه كشوري سلامت دهان و دندان دانش آموزان دوره ابتدایي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dirty="0"/>
          </a:p>
        </p:txBody>
      </p:sp>
      <p:pic>
        <p:nvPicPr>
          <p:cNvPr id="3" name="۲۰۲۰۰۵۰۶_۱۸۰۶۰۹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5657057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1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737">
        <p:sndAc>
          <p:stSnd>
            <p:snd r:embed="rId4" name="bomb.wav"/>
          </p:stSnd>
        </p:sndAc>
      </p:transition>
    </mc:Choice>
    <mc:Fallback xmlns="">
      <p:transition spd="slow" advClick="0" advTm="20737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1" objId="3"/>
        <p14:stopEvt time="20737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 pitchFamily="2" charset="-78"/>
              </a:rPr>
              <a:t>مقدمه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34646" y="1690688"/>
            <a:ext cx="10503766" cy="46951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fa-IR" sz="2700" dirty="0" smtClean="0">
                <a:cs typeface="B Yagut" panose="00000400000000000000"/>
              </a:rPr>
              <a:t>ادغام</a:t>
            </a:r>
            <a:r>
              <a:rPr lang="en-US" sz="2700" dirty="0" smtClean="0">
                <a:cs typeface="B Yagut" panose="00000400000000000000"/>
              </a:rPr>
              <a:t> </a:t>
            </a:r>
            <a:r>
              <a:rPr lang="fa-IR" sz="2700" dirty="0">
                <a:cs typeface="B Yagut" panose="00000400000000000000"/>
              </a:rPr>
              <a:t>بهداشت دهان و </a:t>
            </a:r>
            <a:r>
              <a:rPr lang="fa-IR" sz="2700" dirty="0" smtClean="0">
                <a:cs typeface="B Yagut" panose="00000400000000000000"/>
              </a:rPr>
              <a:t>دندان در </a:t>
            </a:r>
            <a:r>
              <a:rPr lang="en-US" sz="2700" dirty="0" smtClean="0">
                <a:cs typeface="B Yagut" panose="00000400000000000000"/>
              </a:rPr>
              <a:t>PHC</a:t>
            </a:r>
            <a:r>
              <a:rPr lang="fa-IR" sz="2700" dirty="0" smtClean="0">
                <a:cs typeface="B Yagut" panose="00000400000000000000"/>
              </a:rPr>
              <a:t> با </a:t>
            </a:r>
            <a:r>
              <a:rPr lang="fa-IR" sz="2700" dirty="0">
                <a:cs typeface="B Yagut" panose="00000400000000000000"/>
              </a:rPr>
              <a:t>هدف ارتقاء سلامت دهان </a:t>
            </a:r>
            <a:r>
              <a:rPr lang="fa-IR" sz="2700" dirty="0" smtClean="0">
                <a:cs typeface="B Yagut" panose="00000400000000000000"/>
              </a:rPr>
              <a:t>و دندان </a:t>
            </a:r>
            <a:r>
              <a:rPr lang="fa-IR" sz="2700" dirty="0">
                <a:cs typeface="B Yagut" panose="00000400000000000000"/>
              </a:rPr>
              <a:t>جامعه صورت پذیرفت. استفاده از شبكه مراقبت هاي </a:t>
            </a:r>
            <a:r>
              <a:rPr lang="fa-IR" sz="2700" dirty="0" smtClean="0">
                <a:cs typeface="B Yagut" panose="00000400000000000000"/>
              </a:rPr>
              <a:t>اولیه بهداشتي </a:t>
            </a:r>
            <a:r>
              <a:rPr lang="fa-IR" sz="2700" dirty="0">
                <a:cs typeface="B Yagut" panose="00000400000000000000"/>
              </a:rPr>
              <a:t>در جهت ارائه </a:t>
            </a:r>
            <a:r>
              <a:rPr lang="fa-IR" sz="2700" dirty="0" smtClean="0">
                <a:cs typeface="B Yagut" panose="00000400000000000000"/>
              </a:rPr>
              <a:t>مراقبت هاي </a:t>
            </a:r>
            <a:r>
              <a:rPr lang="fa-IR" sz="2700" dirty="0">
                <a:cs typeface="B Yagut" panose="00000400000000000000"/>
              </a:rPr>
              <a:t>بهداشت دهان و دندان نه </a:t>
            </a:r>
            <a:r>
              <a:rPr lang="fa-IR" sz="2700" dirty="0" smtClean="0">
                <a:cs typeface="B Yagut" panose="00000400000000000000"/>
              </a:rPr>
              <a:t>تنها موجب </a:t>
            </a:r>
            <a:r>
              <a:rPr lang="fa-IR" sz="2700" dirty="0">
                <a:cs typeface="B Yagut" panose="00000400000000000000"/>
              </a:rPr>
              <a:t>گسترش این مراقبت ها در جامعه </a:t>
            </a:r>
            <a:r>
              <a:rPr lang="fa-IR" sz="2700" dirty="0" smtClean="0">
                <a:cs typeface="B Yagut" panose="00000400000000000000"/>
              </a:rPr>
              <a:t>مي شود</a:t>
            </a:r>
            <a:r>
              <a:rPr lang="fa-IR" sz="2700" dirty="0">
                <a:cs typeface="B Yagut" panose="00000400000000000000"/>
              </a:rPr>
              <a:t>، بلكه با پیشگيري </a:t>
            </a:r>
            <a:r>
              <a:rPr lang="fa-IR" sz="2700" dirty="0" smtClean="0">
                <a:cs typeface="B Yagut" panose="00000400000000000000"/>
              </a:rPr>
              <a:t>ازشیوع </a:t>
            </a:r>
            <a:r>
              <a:rPr lang="fa-IR" sz="2700" dirty="0">
                <a:cs typeface="B Yagut" panose="00000400000000000000"/>
              </a:rPr>
              <a:t>بیماریهاي دهان و دندان، در كاهش </a:t>
            </a:r>
            <a:r>
              <a:rPr lang="fa-IR" sz="2700" dirty="0" smtClean="0">
                <a:cs typeface="B Yagut" panose="00000400000000000000"/>
              </a:rPr>
              <a:t>هزینه هاي </a:t>
            </a:r>
            <a:r>
              <a:rPr lang="fa-IR" sz="2700" dirty="0">
                <a:cs typeface="B Yagut" panose="00000400000000000000"/>
              </a:rPr>
              <a:t>درماني </a:t>
            </a:r>
            <a:r>
              <a:rPr lang="fa-IR" sz="2700" dirty="0" smtClean="0">
                <a:cs typeface="B Yagut" panose="00000400000000000000"/>
              </a:rPr>
              <a:t>نیز مؤثر مي باشد</a:t>
            </a:r>
            <a:r>
              <a:rPr lang="fa-IR" sz="2700" dirty="0">
                <a:cs typeface="B Yagut" panose="00000400000000000000"/>
              </a:rPr>
              <a:t>. قابل ذكر است كه سلامت دهان و دندان از شاخه </a:t>
            </a:r>
            <a:r>
              <a:rPr lang="fa-IR" sz="2700" dirty="0" smtClean="0">
                <a:cs typeface="B Yagut" panose="00000400000000000000"/>
              </a:rPr>
              <a:t>هاي مهم </a:t>
            </a:r>
            <a:r>
              <a:rPr lang="fa-IR" sz="2700" dirty="0">
                <a:cs typeface="B Yagut" panose="00000400000000000000"/>
              </a:rPr>
              <a:t>بهداشت عمومي است كه در سلامت كلي افراد تأثير </a:t>
            </a:r>
            <a:r>
              <a:rPr lang="fa-IR" sz="2700" dirty="0" smtClean="0">
                <a:cs typeface="B Yagut" panose="00000400000000000000"/>
              </a:rPr>
              <a:t>بسزایي دارد.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500" b="1" dirty="0">
              <a:cs typeface="B Yagut" panose="00000400000000000000"/>
            </a:endParaRPr>
          </a:p>
        </p:txBody>
      </p:sp>
      <p:pic>
        <p:nvPicPr>
          <p:cNvPr id="3" name="۲۰۲۰۰۵۰۶_۱۸۰۷۵۵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238412" y="6176963"/>
            <a:ext cx="609600" cy="609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60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75">
        <p:sndAc>
          <p:stSnd>
            <p:snd r:embed="rId4" name="bomb.wav"/>
          </p:stSnd>
        </p:sndAc>
      </p:transition>
    </mc:Choice>
    <mc:Fallback xmlns="">
      <p:transition spd="slow" advClick="0" advTm="40075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1" objId="3"/>
        <p14:stopEvt time="39984" objId="3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/>
              </a:rPr>
              <a:t>سطوح ارائه </a:t>
            </a:r>
            <a:r>
              <a:rPr lang="fa-IR" sz="4000" dirty="0">
                <a:cs typeface="B Yagut" panose="00000400000000000000"/>
              </a:rPr>
              <a:t>خدمات بهداشت </a:t>
            </a:r>
            <a:r>
              <a:rPr lang="fa-IR" sz="4000" dirty="0" smtClean="0">
                <a:cs typeface="B Yagut" panose="00000400000000000000"/>
              </a:rPr>
              <a:t>دهان و دندان</a:t>
            </a:r>
            <a:endParaRPr lang="fa-IR" sz="4000" dirty="0">
              <a:cs typeface="B Yagut" panose="0000040000000000000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الف</a:t>
            </a:r>
            <a:r>
              <a:rPr lang="fa-IR" sz="2500" dirty="0">
                <a:cs typeface="B Yagut" panose="00000400000000000000" pitchFamily="2" charset="-78"/>
              </a:rPr>
              <a:t>) سطح </a:t>
            </a:r>
            <a:r>
              <a:rPr lang="fa-IR" sz="2500" dirty="0" smtClean="0">
                <a:cs typeface="B Yagut" panose="00000400000000000000" pitchFamily="2" charset="-78"/>
              </a:rPr>
              <a:t>یک </a:t>
            </a:r>
            <a:r>
              <a:rPr lang="fa-IR" sz="2500" dirty="0">
                <a:cs typeface="B Yagut" panose="00000400000000000000" pitchFamily="2" charset="-78"/>
              </a:rPr>
              <a:t>خدمات: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anose="00000400000000000000" pitchFamily="2" charset="-78"/>
              </a:rPr>
              <a:t>بهورزان در خانه هاي </a:t>
            </a:r>
            <a:r>
              <a:rPr lang="fa-IR" sz="2500" dirty="0" smtClean="0">
                <a:cs typeface="B Yagut" panose="00000400000000000000" pitchFamily="2" charset="-78"/>
              </a:rPr>
              <a:t>بهداشت</a:t>
            </a:r>
          </a:p>
          <a:p>
            <a:pPr>
              <a:lnSpc>
                <a:spcPct val="150000"/>
              </a:lnSpc>
            </a:pPr>
            <a:r>
              <a:rPr lang="fa-IR" sz="2500" dirty="0" smtClean="0">
                <a:cs typeface="B Yagut" panose="00000400000000000000" pitchFamily="2" charset="-78"/>
              </a:rPr>
              <a:t>مراقبین سلامت </a:t>
            </a:r>
            <a:endParaRPr lang="fa-IR" sz="2500" dirty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  <a:buNone/>
            </a:pPr>
            <a:r>
              <a:rPr lang="fa-IR" sz="2500" dirty="0">
                <a:cs typeface="B Yagut" panose="00000400000000000000" pitchFamily="2" charset="-78"/>
              </a:rPr>
              <a:t>ب) سطح دو خدمات: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anose="00000400000000000000" pitchFamily="2" charset="-78"/>
              </a:rPr>
              <a:t>بهداشتكاران دهان و دندان 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anose="00000400000000000000" pitchFamily="2" charset="-78"/>
              </a:rPr>
              <a:t>دندانپزشكان </a:t>
            </a:r>
          </a:p>
        </p:txBody>
      </p:sp>
      <p:pic>
        <p:nvPicPr>
          <p:cNvPr id="5" name="۲۰۲۰۰۵۰۶_۱۸۰۹۰۴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73543" y="624840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356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1367">
        <p:sndAc>
          <p:stSnd>
            <p:snd r:embed="rId4" name="bomb.wav"/>
          </p:stSnd>
        </p:sndAc>
      </p:transition>
    </mc:Choice>
    <mc:Fallback xmlns="">
      <p:transition spd="slow" advClick="0" advTm="21367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21063" objId="5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303" y="170253"/>
            <a:ext cx="10515600" cy="1006475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cs typeface="B Yagut" panose="00000400000000000000" pitchFamily="2" charset="-78"/>
              </a:rPr>
              <a:t>وظایف بهورزان </a:t>
            </a:r>
            <a:r>
              <a:rPr lang="fa-IR" sz="4000" dirty="0" smtClean="0">
                <a:cs typeface="B Yagut" panose="00000400000000000000" pitchFamily="2" charset="-78"/>
              </a:rPr>
              <a:t>در </a:t>
            </a:r>
            <a:r>
              <a:rPr lang="fa-IR" sz="4000" dirty="0">
                <a:cs typeface="B Yagut" panose="00000400000000000000" pitchFamily="2" charset="-78"/>
              </a:rPr>
              <a:t>ارتباط با بهداشت دهان و دندان 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424066"/>
            <a:ext cx="10668000" cy="521657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1.آموزش </a:t>
            </a:r>
            <a:r>
              <a:rPr lang="fa-IR" sz="2500" dirty="0">
                <a:cs typeface="B Yagut" panose="00000400000000000000"/>
              </a:rPr>
              <a:t>بهداشت دهان و دندان </a:t>
            </a:r>
            <a:r>
              <a:rPr lang="fa-IR" sz="2500" dirty="0" smtClean="0">
                <a:cs typeface="B Yagut" panose="00000400000000000000"/>
              </a:rPr>
              <a:t>،معاینه </a:t>
            </a:r>
            <a:r>
              <a:rPr lang="fa-IR" sz="2500" dirty="0">
                <a:cs typeface="B Yagut" panose="00000400000000000000"/>
              </a:rPr>
              <a:t>و ثبت وضعیت دهان و دندان زنان باردار </a:t>
            </a:r>
            <a:r>
              <a:rPr lang="fa-IR" sz="2500" dirty="0" smtClean="0">
                <a:cs typeface="B Yagut" panose="00000400000000000000"/>
              </a:rPr>
              <a:t>و ارجاع </a:t>
            </a:r>
            <a:r>
              <a:rPr lang="fa-IR" sz="2500" dirty="0">
                <a:cs typeface="B Yagut" panose="00000400000000000000"/>
              </a:rPr>
              <a:t>به </a:t>
            </a:r>
            <a:r>
              <a:rPr lang="fa-IR" sz="2500" dirty="0" smtClean="0">
                <a:cs typeface="B Yagut" panose="00000400000000000000"/>
              </a:rPr>
              <a:t>دندانپزشک  </a:t>
            </a:r>
            <a:r>
              <a:rPr lang="fa-IR" sz="2500" dirty="0">
                <a:cs typeface="B Yagut" panose="00000400000000000000"/>
              </a:rPr>
              <a:t>در </a:t>
            </a:r>
            <a:r>
              <a:rPr lang="fa-IR" sz="2500" dirty="0" smtClean="0">
                <a:cs typeface="B Yagut" panose="00000400000000000000"/>
              </a:rPr>
              <a:t>صورت لزوم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2.معاینه و ثبت وضعیت دهان و دندان زنان شيرده و ارجاع به دندانپزشک در صورت لزوم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3.معاینه و ثبت وضعیت دهان و دندان كودكان زیر سه سال ،توزیع مسواک انگشتی وارجاع به دندانپزشک درصورت لزوم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4.معاینه  سالانه و </a:t>
            </a:r>
            <a:r>
              <a:rPr lang="fa-IR" sz="2500" dirty="0">
                <a:cs typeface="B Yagut" panose="00000400000000000000"/>
              </a:rPr>
              <a:t>ثبت وضعیت دهان و دندان كودكان </a:t>
            </a:r>
            <a:r>
              <a:rPr lang="fa-IR" sz="2500" dirty="0" smtClean="0">
                <a:cs typeface="B Yagut" panose="00000400000000000000"/>
              </a:rPr>
              <a:t>3- </a:t>
            </a:r>
            <a:r>
              <a:rPr lang="fa-IR" sz="2500" dirty="0">
                <a:cs typeface="B Yagut" panose="00000400000000000000"/>
              </a:rPr>
              <a:t>۶ سال </a:t>
            </a:r>
            <a:r>
              <a:rPr lang="fa-IR" sz="2500" dirty="0" smtClean="0">
                <a:cs typeface="B Yagut" panose="00000400000000000000"/>
              </a:rPr>
              <a:t>،انجام وارنیش فلوراید و ارجاع به دندانپزشک درصورت لزوم</a:t>
            </a:r>
          </a:p>
        </p:txBody>
      </p:sp>
      <p:pic>
        <p:nvPicPr>
          <p:cNvPr id="5" name="۲۰۲۰۰۵۰۶_۱۸۰۹۳۶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486606" y="6260891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947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92473">
        <p:sndAc>
          <p:stSnd>
            <p:snd r:embed="rId4" name="bomb.wav"/>
          </p:stSnd>
        </p:sndAc>
      </p:transition>
    </mc:Choice>
    <mc:Fallback xmlns="">
      <p:transition spd="slow" advClick="0" advTm="92473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92410" objId="5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cs typeface="B Yagut" panose="00000400000000000000" pitchFamily="2" charset="-78"/>
              </a:rPr>
              <a:t>وظایف بهورزان </a:t>
            </a:r>
            <a:r>
              <a:rPr lang="fa-IR" sz="4000" dirty="0" smtClean="0">
                <a:cs typeface="B Yagut" panose="00000400000000000000" pitchFamily="2" charset="-78"/>
              </a:rPr>
              <a:t>در </a:t>
            </a:r>
            <a:r>
              <a:rPr lang="fa-IR" sz="4000" dirty="0">
                <a:cs typeface="B Yagut" panose="00000400000000000000" pitchFamily="2" charset="-78"/>
              </a:rPr>
              <a:t>ارتباط با بهداشت دهان و </a:t>
            </a:r>
            <a:r>
              <a:rPr lang="fa-IR" sz="4000" dirty="0" smtClean="0">
                <a:cs typeface="B Yagut" panose="00000400000000000000" pitchFamily="2" charset="-78"/>
              </a:rPr>
              <a:t>دندان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825624"/>
            <a:ext cx="11150600" cy="47910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5.معاینه </a:t>
            </a:r>
            <a:r>
              <a:rPr lang="fa-IR" sz="2700" dirty="0">
                <a:cs typeface="B Yagut" panose="00000400000000000000" pitchFamily="2" charset="-78"/>
              </a:rPr>
              <a:t>سالانه و ثبت وضعیت دهان و دندان كودكان ۶ تا ١4 </a:t>
            </a:r>
            <a:r>
              <a:rPr lang="fa-IR" sz="2700" dirty="0" smtClean="0">
                <a:cs typeface="B Yagut" panose="00000400000000000000" pitchFamily="2" charset="-78"/>
              </a:rPr>
              <a:t>سال، </a:t>
            </a:r>
            <a:r>
              <a:rPr lang="fa-IR" sz="2700" dirty="0">
                <a:cs typeface="B Yagut" panose="00000400000000000000" pitchFamily="2" charset="-78"/>
              </a:rPr>
              <a:t>انجام وارنیش فلوراید </a:t>
            </a:r>
            <a:r>
              <a:rPr lang="fa-IR" sz="2700" dirty="0" smtClean="0">
                <a:cs typeface="B Yagut" panose="00000400000000000000" pitchFamily="2" charset="-78"/>
              </a:rPr>
              <a:t>و ارجاع  </a:t>
            </a:r>
            <a:r>
              <a:rPr lang="fa-IR" sz="2700" dirty="0">
                <a:cs typeface="B Yagut" panose="00000400000000000000" pitchFamily="2" charset="-78"/>
              </a:rPr>
              <a:t>به دندانپزشک درصورت لزوم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6.پیگيری گروه هدف </a:t>
            </a:r>
            <a:r>
              <a:rPr lang="fa-IR" sz="2700" dirty="0">
                <a:cs typeface="B Yagut" panose="00000400000000000000" pitchFamily="2" charset="-78"/>
              </a:rPr>
              <a:t>كه به موقع جهت معاینه مراجعه </a:t>
            </a:r>
            <a:r>
              <a:rPr lang="fa-IR" sz="2700" dirty="0" smtClean="0">
                <a:cs typeface="B Yagut" panose="00000400000000000000" pitchFamily="2" charset="-78"/>
              </a:rPr>
              <a:t>نمی </a:t>
            </a:r>
            <a:r>
              <a:rPr lang="fa-IR" sz="2700" dirty="0">
                <a:cs typeface="B Yagut" panose="00000400000000000000" pitchFamily="2" charset="-78"/>
              </a:rPr>
              <a:t>كنند.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7.نمونه گيری </a:t>
            </a:r>
            <a:r>
              <a:rPr lang="fa-IR" sz="2700" dirty="0">
                <a:cs typeface="B Yagut" panose="00000400000000000000" pitchFamily="2" charset="-78"/>
              </a:rPr>
              <a:t>از آب منطقه و ارسال آن براي اندازه </a:t>
            </a:r>
            <a:r>
              <a:rPr lang="fa-IR" sz="2700" dirty="0" smtClean="0">
                <a:cs typeface="B Yagut" panose="00000400000000000000" pitchFamily="2" charset="-78"/>
              </a:rPr>
              <a:t>گيری میزان </a:t>
            </a:r>
            <a:r>
              <a:rPr lang="fa-IR" sz="2700" dirty="0">
                <a:cs typeface="B Yagut" panose="00000400000000000000" pitchFamily="2" charset="-78"/>
              </a:rPr>
              <a:t>فلوراید و ثبت </a:t>
            </a:r>
            <a:r>
              <a:rPr lang="fa-IR" sz="2700" dirty="0" smtClean="0">
                <a:cs typeface="B Yagut" panose="00000400000000000000" pitchFamily="2" charset="-78"/>
              </a:rPr>
              <a:t>نتایج</a:t>
            </a:r>
            <a:endParaRPr lang="fa-IR" sz="2700" dirty="0">
              <a:cs typeface="B Yagut" panose="00000400000000000000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anose="00000400000000000000" pitchFamily="2" charset="-78"/>
              </a:rPr>
              <a:t>8.هماهنگي </a:t>
            </a:r>
            <a:r>
              <a:rPr lang="fa-IR" sz="2700" dirty="0">
                <a:cs typeface="B Yagut" panose="00000400000000000000" pitchFamily="2" charset="-78"/>
              </a:rPr>
              <a:t>بين </a:t>
            </a:r>
            <a:r>
              <a:rPr lang="fa-IR" sz="2700" dirty="0" smtClean="0">
                <a:cs typeface="B Yagut" panose="00000400000000000000" pitchFamily="2" charset="-78"/>
              </a:rPr>
              <a:t>بخشی </a:t>
            </a:r>
            <a:r>
              <a:rPr lang="fa-IR" sz="2700" dirty="0">
                <a:cs typeface="B Yagut" panose="00000400000000000000" pitchFamily="2" charset="-78"/>
              </a:rPr>
              <a:t>و جلب مشاركت مردم در امر بهداشت دهان و دندان</a:t>
            </a: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5" name="۲۰۲۰۰۵۰۶_۱۸۱۳۵۴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49000" y="600710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643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1431">
        <p:sndAc>
          <p:stSnd>
            <p:snd r:embed="rId4" name="bomb.wav"/>
          </p:stSnd>
        </p:sndAc>
      </p:transition>
    </mc:Choice>
    <mc:Fallback xmlns="">
      <p:transition spd="slow" advClick="0" advTm="41431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40113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cs typeface="B Yagut"/>
              </a:rPr>
              <a:t>برنامه كشوري سلامت دهان و دندان </a:t>
            </a:r>
            <a:r>
              <a:rPr lang="fa-IR" sz="4000" dirty="0" smtClean="0">
                <a:cs typeface="B Yagut"/>
              </a:rPr>
              <a:t>دانش آموزان </a:t>
            </a:r>
            <a:r>
              <a:rPr lang="fa-IR" sz="4000" dirty="0">
                <a:cs typeface="B Yagut"/>
              </a:rPr>
              <a:t>دوره </a:t>
            </a:r>
            <a:r>
              <a:rPr lang="fa-IR" sz="4000" dirty="0" smtClean="0">
                <a:cs typeface="B Yagut"/>
              </a:rPr>
              <a:t>ابتدایي</a:t>
            </a:r>
            <a:endParaRPr lang="fa-IR" sz="4000" dirty="0">
              <a:cs typeface="B Yagu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7062"/>
            <a:ext cx="11212643" cy="4351338"/>
          </a:xfrm>
        </p:spPr>
        <p:txBody>
          <a:bodyPr>
            <a:normAutofit/>
          </a:bodyPr>
          <a:lstStyle/>
          <a:p>
            <a:pPr>
              <a:buNone/>
            </a:pPr>
            <a:endParaRPr lang="fa-IR" sz="4000" dirty="0" smtClean="0">
              <a:cs typeface="B Yagut"/>
            </a:endParaRPr>
          </a:p>
          <a:p>
            <a:pPr>
              <a:buNone/>
            </a:pPr>
            <a:endParaRPr lang="fa-IR" sz="4000" dirty="0">
              <a:cs typeface="B Yagut"/>
            </a:endParaRPr>
          </a:p>
          <a:p>
            <a:pPr>
              <a:buNone/>
            </a:pPr>
            <a:r>
              <a:rPr lang="fa-IR" sz="3200" dirty="0" smtClean="0">
                <a:cs typeface="B Yagut"/>
              </a:rPr>
              <a:t> این برنامه دارای سه بخش آموزش، پیشگیری و درمان می باشد</a:t>
            </a:r>
            <a:r>
              <a:rPr lang="fa-IR" sz="4000" dirty="0" smtClean="0">
                <a:cs typeface="B Yagut"/>
              </a:rPr>
              <a:t>.</a:t>
            </a:r>
          </a:p>
        </p:txBody>
      </p:sp>
      <p:pic>
        <p:nvPicPr>
          <p:cNvPr id="5" name="۲۰۲۰۰۵۰۶_۱۸۱۵۱۱_‏عاد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40A2B-783E-48CF-A899-0C3B1B334E6C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518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2630">
        <p:sndAc>
          <p:stSnd>
            <p:snd r:embed="rId4" name="bomb.wav"/>
          </p:stSnd>
        </p:sndAc>
      </p:transition>
    </mc:Choice>
    <mc:Fallback xmlns="">
      <p:transition spd="slow" advClick="0" advTm="12630">
        <p:sndAc>
          <p:stSnd>
            <p:snd r:embed="rId6" name="bomb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10670" objId="5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زنجان</_x062f__x0627__x0646__x0634__x06af__x0627__x0647_>
    <_x0646__x0648__x0639__x0020__x062d__x06cc__x0637__x0647_ xmlns="12fdc5dc-769e-4543-b10d-fbea3dac4417">بهداشت دهان و دندان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5NN7CDR5NKU2-831-526</_dlc_DocId>
    <_dlc_DocIdUrl xmlns="1047730d-92e1-4018-9084-d932fd3a7f58">
      <Url>http://www.health.gov.ir/hnd/_layouts/DocIdRedir.aspx?ID=5NN7CDR5NKU2-831-526</Url>
      <Description>5NN7CDR5NKU2-831-526</Description>
    </_dlc_DocIdUrl>
  </documentManagement>
</p:properties>
</file>

<file path=customXml/itemProps1.xml><?xml version="1.0" encoding="utf-8"?>
<ds:datastoreItem xmlns:ds="http://schemas.openxmlformats.org/officeDocument/2006/customXml" ds:itemID="{06832684-F221-41FD-95DD-22F4F64AF53B}"/>
</file>

<file path=customXml/itemProps2.xml><?xml version="1.0" encoding="utf-8"?>
<ds:datastoreItem xmlns:ds="http://schemas.openxmlformats.org/officeDocument/2006/customXml" ds:itemID="{865467C0-4F90-42B9-8A26-D81766D1DFFB}"/>
</file>

<file path=customXml/itemProps3.xml><?xml version="1.0" encoding="utf-8"?>
<ds:datastoreItem xmlns:ds="http://schemas.openxmlformats.org/officeDocument/2006/customXml" ds:itemID="{D745233F-4392-493D-811D-1ADC10E96CB5}"/>
</file>

<file path=customXml/itemProps4.xml><?xml version="1.0" encoding="utf-8"?>
<ds:datastoreItem xmlns:ds="http://schemas.openxmlformats.org/officeDocument/2006/customXml" ds:itemID="{CB83ACE1-6828-4ADC-8E12-34A52EA0AECF}"/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756</Words>
  <Application>Microsoft Office PowerPoint</Application>
  <PresentationFormat>Widescreen</PresentationFormat>
  <Paragraphs>82</Paragraphs>
  <Slides>16</Slides>
  <Notes>1</Notes>
  <HiddenSlides>0</HiddenSlides>
  <MMClips>13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 Yagut</vt:lpstr>
      <vt:lpstr>Calibri</vt:lpstr>
      <vt:lpstr>Calibri Light</vt:lpstr>
      <vt:lpstr>Times New Roman</vt:lpstr>
      <vt:lpstr>Wingdings</vt:lpstr>
      <vt:lpstr>Office Theme</vt:lpstr>
      <vt:lpstr>بهداشت دهان و دندان  آشنایی با استراتژی ها و خدمات پیشگیری و کنترل بیماری های دهان و دندان در کشور براساس دستورالعمل همعاونت بهداشتای </vt:lpstr>
      <vt:lpstr>مشخصات سند </vt:lpstr>
      <vt:lpstr>اهداف آموزشی:</vt:lpstr>
      <vt:lpstr>فهرست عناوین:</vt:lpstr>
      <vt:lpstr>مقدمه</vt:lpstr>
      <vt:lpstr>سطوح ارائه خدمات بهداشت دهان و دندان</vt:lpstr>
      <vt:lpstr>وظایف بهورزان در ارتباط با بهداشت دهان و دندان </vt:lpstr>
      <vt:lpstr>وظایف بهورزان در ارتباط با بهداشت دهان و دندان</vt:lpstr>
      <vt:lpstr>برنامه كشوري سلامت دهان و دندان دانش آموزان دوره ابتدایي</vt:lpstr>
      <vt:lpstr>بخش :آموزش</vt:lpstr>
      <vt:lpstr>بخش :پیشگیری</vt:lpstr>
      <vt:lpstr>بخش :درمان</vt:lpstr>
      <vt:lpstr>خلاصه مطالب و نتیجه گیری:</vt:lpstr>
      <vt:lpstr>پرسش و تمرین:</vt:lpstr>
      <vt:lpstr>فهرست منابع:</vt:lpstr>
      <vt:lpstr>لطفا نظرات و پیشنهادات خود پیرامون این بسته آموزشی را به آدرس ذیل ارسال کنید.  دانشگاه علوم پزشکی و خدمات بهداشتی درمانی زنجان یا پست الکترونیک mahneshanf@gmail.com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آشنایی با استراتژی ها و خدمات پیشگیری و کنترل بیماری های دهان و دندان</dc:title>
  <dc:creator>a</dc:creator>
  <cp:lastModifiedBy>HCZ</cp:lastModifiedBy>
  <cp:revision>98</cp:revision>
  <dcterms:created xsi:type="dcterms:W3CDTF">2020-05-04T05:00:18Z</dcterms:created>
  <dcterms:modified xsi:type="dcterms:W3CDTF">2020-05-17T05:56:04Z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c874fe7c-97c8-48b0-945f-af427f38d226</vt:lpwstr>
  </property>
</Properties>
</file>